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3CA0C4EF-AE1C-464E-8202-08054200E583}">
          <p14:sldIdLst>
            <p14:sldId id="256"/>
            <p14:sldId id="257"/>
            <p14:sldId id="258"/>
            <p14:sldId id="259"/>
            <p14:sldId id="260"/>
          </p14:sldIdLst>
        </p14:section>
      </p14:sectionLst>
    </p:ex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81" d="100"/>
          <a:sy n="81" d="100"/>
        </p:scale>
        <p:origin x="-300" y="-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C8286-F340-4131-9591-4998A83070D6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79C70-3F77-44B7-BF47-D77297AE5A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1502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C8286-F340-4131-9591-4998A83070D6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79C70-3F77-44B7-BF47-D77297AE5A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104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C8286-F340-4131-9591-4998A83070D6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79C70-3F77-44B7-BF47-D77297AE5A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6690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C8286-F340-4131-9591-4998A83070D6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79C70-3F77-44B7-BF47-D77297AE5A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049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C8286-F340-4131-9591-4998A83070D6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79C70-3F77-44B7-BF47-D77297AE5A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1486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C8286-F340-4131-9591-4998A83070D6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79C70-3F77-44B7-BF47-D77297AE5A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229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C8286-F340-4131-9591-4998A83070D6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79C70-3F77-44B7-BF47-D77297AE5A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5823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C8286-F340-4131-9591-4998A83070D6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79C70-3F77-44B7-BF47-D77297AE5A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314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C8286-F340-4131-9591-4998A83070D6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79C70-3F77-44B7-BF47-D77297AE5A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569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C8286-F340-4131-9591-4998A83070D6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79C70-3F77-44B7-BF47-D77297AE5A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684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C8286-F340-4131-9591-4998A83070D6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79C70-3F77-44B7-BF47-D77297AE5A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017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C8286-F340-4131-9591-4998A83070D6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B79C70-3F77-44B7-BF47-D77297AE5A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9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87565" y="561702"/>
            <a:ext cx="9144000" cy="1864043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Прокуратура </a:t>
            </a:r>
            <a:b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Боровского района</a:t>
            </a:r>
            <a:endParaRPr lang="ru-R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2232" y="2804569"/>
            <a:ext cx="2169887" cy="143755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5799" y="5718220"/>
            <a:ext cx="2442755" cy="66226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988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20188" y="1864811"/>
            <a:ext cx="7064829" cy="450174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АДМИНИСТРАТИВНАЯ ОТВЕТСТВЕННОСТЬ ПО СТ. 19.28 КОДЕКСА ОБ АДМИНИСТРАТИВНЫХ ПРАВОНАРУШЕНИЯХ РОССИЙСКОЙ ФЕДЕРАЦИИ «НЕЗАКОННОЕ ВОЗНАГРАЖДЕНИЕ ОТ ИМЕНИ ЮРИДИЧЕСКОГО ЛИЦА»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570410" y="2264817"/>
            <a:ext cx="6764383" cy="4101737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незаконные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передачу, предложение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или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обещание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действия (бездействие), связанного с занимаемым служебным положением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от имени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или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интересах 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юридического лица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либо </a:t>
            </a:r>
          </a:p>
          <a:p>
            <a:pPr lvl="0" algn="just"/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связанного с ним юридического лица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(в том числе иному физическому или юридическому лицу по его поручению)</a:t>
            </a:r>
          </a:p>
          <a:p>
            <a:pPr algn="just"/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денег, ценных бумаг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или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иного имущества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оказание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услуг имущественного характера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либо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имущественных прав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предусмотрена административная ответственность в виде административного штрафа на юридических лиц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менее 1 млн рублей с конфискацией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денег, ценных бумаг, иного имущества или стоимости услуг имущественного характера, иных имущественных прав</a:t>
            </a:r>
          </a:p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151072" y="2726702"/>
            <a:ext cx="3444539" cy="2420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86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5538651" y="4376057"/>
            <a:ext cx="6257109" cy="1946366"/>
          </a:xfrm>
          <a:prstGeom prst="roundRect">
            <a:avLst>
              <a:gd name="adj" fmla="val 13768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dirty="0" smtClean="0">
              <a:solidFill>
                <a:schemeClr val="tx1"/>
              </a:solidFill>
            </a:endParaRPr>
          </a:p>
          <a:p>
            <a:pPr lvl="0" algn="ctr"/>
            <a:endParaRPr lang="ru-RU" dirty="0">
              <a:solidFill>
                <a:schemeClr val="tx1"/>
              </a:solidFill>
            </a:endParaRPr>
          </a:p>
          <a:p>
            <a:pPr lvl="0" algn="ctr"/>
            <a:r>
              <a:rPr lang="ru-RU" dirty="0" smtClean="0">
                <a:solidFill>
                  <a:schemeClr val="tx1"/>
                </a:solidFill>
              </a:rPr>
              <a:t>крупным </a:t>
            </a:r>
            <a:r>
              <a:rPr lang="ru-RU" dirty="0">
                <a:solidFill>
                  <a:schemeClr val="tx1"/>
                </a:solidFill>
              </a:rPr>
              <a:t>размером признаются сумма денег, стоимость ценных бумаг, иного имущества, услуг имущественного характера, иных имущественных прав, превышающие </a:t>
            </a:r>
            <a:endParaRPr lang="ru-RU" dirty="0" smtClean="0">
              <a:solidFill>
                <a:schemeClr val="tx1"/>
              </a:solidFill>
            </a:endParaRPr>
          </a:p>
          <a:p>
            <a:pPr lvl="0" algn="ctr"/>
            <a:r>
              <a:rPr lang="ru-RU" b="1" dirty="0" smtClean="0">
                <a:solidFill>
                  <a:schemeClr val="tx1"/>
                </a:solidFill>
              </a:rPr>
              <a:t>1 </a:t>
            </a:r>
            <a:r>
              <a:rPr lang="ru-RU" b="1" dirty="0">
                <a:solidFill>
                  <a:schemeClr val="tx1"/>
                </a:solidFill>
              </a:rPr>
              <a:t>млн рублей</a:t>
            </a:r>
            <a:r>
              <a:rPr lang="ru-RU" dirty="0">
                <a:solidFill>
                  <a:schemeClr val="tx1"/>
                </a:solidFill>
              </a:rPr>
              <a:t>, особо крупным размером - превышающие </a:t>
            </a:r>
            <a:r>
              <a:rPr lang="ru-RU" b="1" dirty="0">
                <a:solidFill>
                  <a:schemeClr val="tx1"/>
                </a:solidFill>
              </a:rPr>
              <a:t>20 млн рублей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09159" y="3866606"/>
            <a:ext cx="4235632" cy="254725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09159" y="677636"/>
            <a:ext cx="4176349" cy="273177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709160" y="836023"/>
            <a:ext cx="4176348" cy="2278425"/>
          </a:xfrm>
        </p:spPr>
        <p:txBody>
          <a:bodyPr>
            <a:normAutofit fontScale="92500"/>
          </a:bodyPr>
          <a:lstStyle/>
          <a:p>
            <a:pPr lvl="0" algn="ctr"/>
            <a:r>
              <a:rPr lang="ru-RU" sz="1800" dirty="0">
                <a:latin typeface="Segoe UI" panose="020B0502040204020203" pitchFamily="34" charset="0"/>
                <a:cs typeface="Segoe UI" panose="020B0502040204020203" pitchFamily="34" charset="0"/>
              </a:rPr>
              <a:t>Совершение указанного правонарушения </a:t>
            </a:r>
            <a:r>
              <a:rPr lang="ru-RU" sz="1800" b="1" dirty="0">
                <a:latin typeface="Segoe UI" panose="020B0502040204020203" pitchFamily="34" charset="0"/>
                <a:cs typeface="Segoe UI" panose="020B0502040204020203" pitchFamily="34" charset="0"/>
              </a:rPr>
              <a:t>в крупном размере</a:t>
            </a:r>
            <a:r>
              <a:rPr lang="ru-RU" sz="1800" dirty="0">
                <a:latin typeface="Segoe UI" panose="020B0502040204020203" pitchFamily="34" charset="0"/>
                <a:cs typeface="Segoe UI" panose="020B0502040204020203" pitchFamily="34" charset="0"/>
              </a:rPr>
              <a:t> влечет наложение </a:t>
            </a:r>
            <a:r>
              <a:rPr lang="ru-RU" sz="1800" dirty="0">
                <a:latin typeface="Segoe UI" pitchFamily="34" charset="0"/>
                <a:ea typeface="Segoe UI" pitchFamily="34" charset="0"/>
                <a:cs typeface="Segoe UI" pitchFamily="34" charset="0"/>
              </a:rPr>
              <a:t>административного штрафа на юридических лиц в размере </a:t>
            </a:r>
            <a:r>
              <a:rPr lang="ru-RU" sz="1800" b="1" dirty="0">
                <a:latin typeface="Segoe UI" pitchFamily="34" charset="0"/>
                <a:ea typeface="Segoe UI" pitchFamily="34" charset="0"/>
                <a:cs typeface="Segoe UI" pitchFamily="34" charset="0"/>
              </a:rPr>
              <a:t>не менее 20 млн рублей с конфискацией</a:t>
            </a:r>
            <a:r>
              <a:rPr lang="ru-RU" sz="1800" dirty="0">
                <a:latin typeface="Segoe UI" pitchFamily="34" charset="0"/>
                <a:ea typeface="Segoe UI" pitchFamily="34" charset="0"/>
                <a:cs typeface="Segoe UI" pitchFamily="34" charset="0"/>
              </a:rPr>
              <a:t> денег, ценных бумаг, иного имущества или стоимости услуг имущественного характера, иных имущественных прав</a:t>
            </a:r>
          </a:p>
          <a:p>
            <a:endParaRPr lang="ru-RU" dirty="0"/>
          </a:p>
        </p:txBody>
      </p:sp>
      <p:sp>
        <p:nvSpPr>
          <p:cNvPr id="9" name="Объект 4"/>
          <p:cNvSpPr>
            <a:spLocks noGrp="1"/>
          </p:cNvSpPr>
          <p:nvPr>
            <p:ph type="title"/>
          </p:nvPr>
        </p:nvSpPr>
        <p:spPr>
          <a:xfrm>
            <a:off x="762884" y="3866606"/>
            <a:ext cx="4128181" cy="2717074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1900" dirty="0">
                <a:latin typeface="Segoe UI" panose="020B0502040204020203" pitchFamily="34" charset="0"/>
                <a:cs typeface="Segoe UI" panose="020B0502040204020203" pitchFamily="34" charset="0"/>
              </a:rPr>
              <a:t>Совершение указанного правонарушения </a:t>
            </a:r>
            <a:r>
              <a:rPr lang="ru-RU" sz="1900" b="1" dirty="0">
                <a:latin typeface="Segoe UI" panose="020B0502040204020203" pitchFamily="34" charset="0"/>
                <a:cs typeface="Segoe UI" panose="020B0502040204020203" pitchFamily="34" charset="0"/>
              </a:rPr>
              <a:t>в особо крупном размере</a:t>
            </a:r>
            <a:r>
              <a:rPr lang="ru-RU" sz="1900" dirty="0">
                <a:latin typeface="Segoe UI" panose="020B0502040204020203" pitchFamily="34" charset="0"/>
                <a:cs typeface="Segoe UI" panose="020B0502040204020203" pitchFamily="34" charset="0"/>
              </a:rPr>
              <a:t> влечет наложение </a:t>
            </a:r>
            <a:r>
              <a:rPr lang="ru-RU" sz="1900" dirty="0">
                <a:latin typeface="Segoe UI" pitchFamily="34" charset="0"/>
                <a:ea typeface="Segoe UI" pitchFamily="34" charset="0"/>
                <a:cs typeface="Segoe UI" pitchFamily="34" charset="0"/>
              </a:rPr>
              <a:t>административного штрафа на юридических лиц в размере </a:t>
            </a:r>
            <a:r>
              <a:rPr lang="ru-RU" sz="1900" b="1" dirty="0">
                <a:latin typeface="Segoe UI" pitchFamily="34" charset="0"/>
                <a:ea typeface="Segoe UI" pitchFamily="34" charset="0"/>
                <a:cs typeface="Segoe UI" pitchFamily="34" charset="0"/>
              </a:rPr>
              <a:t>не менее 100 млн рублей с конфискацией</a:t>
            </a:r>
            <a:r>
              <a:rPr lang="ru-RU" sz="1900" dirty="0">
                <a:latin typeface="Segoe UI" pitchFamily="34" charset="0"/>
                <a:ea typeface="Segoe UI" pitchFamily="34" charset="0"/>
                <a:cs typeface="Segoe UI" pitchFamily="34" charset="0"/>
              </a:rPr>
              <a:t> денег, ценных бумаг, иного имущества или стоимости услуг имущественного характера, иных имущественных прав</a:t>
            </a:r>
            <a:r>
              <a:rPr lang="ru-RU" dirty="0"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ru-RU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8651" y="677636"/>
            <a:ext cx="6047151" cy="3008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5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166" y="2924152"/>
            <a:ext cx="2438611" cy="2438611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739140" y="5242982"/>
            <a:ext cx="10713719" cy="137988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одним из требований к участникам закупки товара, работы, услуги для обеспечения государственных или муниципальных нужд является запрет на участие в закупке юридического лица, которое в течение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двух лет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момента подачи заявки на участие в закупке было привлечено к административной ответственности за совершение административного правонарушения, предусмотренного статьей 19.28 КоАП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РФ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38200" y="817380"/>
            <a:ext cx="10713720" cy="199176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105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Прокуратура Боровского района разъясняет: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87929" y="817380"/>
            <a:ext cx="9833065" cy="1991769"/>
          </a:xfrm>
        </p:spPr>
        <p:txBody>
          <a:bodyPr/>
          <a:lstStyle/>
          <a:p>
            <a:pPr marL="0" indent="0" algn="just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Субъектами административных правонарушений, предусмотренных статьей 19.28 КоАП РФ, являются:</a:t>
            </a:r>
          </a:p>
          <a:p>
            <a:pPr lvl="0" algn="just">
              <a:buFont typeface="Courier New" panose="02070309020205020404" pitchFamily="49" charset="0"/>
              <a:buChar char="o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должностное лицо (прим. 1-3 к ст. 285 УК РФ)</a:t>
            </a:r>
          </a:p>
          <a:p>
            <a:pPr lvl="0" algn="just">
              <a:buFont typeface="Courier New" panose="02070309020205020404" pitchFamily="49" charset="0"/>
              <a:buChar char="o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лицо, выполняющее управленческие функции в коммерческой или иной организации (прим. к ст. 201 УК РФ)</a:t>
            </a:r>
          </a:p>
          <a:p>
            <a:pPr lvl="0" algn="just">
              <a:buFont typeface="Courier New" panose="02070309020205020404" pitchFamily="49" charset="0"/>
              <a:buChar char="o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иностранное должностное лицо (прим. 3 к ст. 19.28 КоАП РФ)</a:t>
            </a:r>
          </a:p>
          <a:p>
            <a:pPr lvl="0" algn="just">
              <a:buFont typeface="Courier New" panose="02070309020205020404" pitchFamily="49" charset="0"/>
              <a:buChar char="o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должностное лицо публичной международной организации (прим. 3 к ст. 19.28 КоАП РФ)</a:t>
            </a:r>
          </a:p>
          <a:p>
            <a:pPr>
              <a:buFont typeface="Courier New" panose="02070309020205020404" pitchFamily="49" charset="0"/>
              <a:buChar char="o"/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8692" y="2983107"/>
            <a:ext cx="647919" cy="52251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011" y="4623473"/>
            <a:ext cx="613353" cy="441612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4825840" y="4615337"/>
            <a:ext cx="2169431" cy="512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ctr">
              <a:lnSpc>
                <a:spcPct val="107000"/>
              </a:lnSpc>
              <a:spcAft>
                <a:spcPts val="800"/>
              </a:spcAft>
              <a:tabLst>
                <a:tab pos="4050665" algn="l"/>
              </a:tabLst>
            </a:pPr>
            <a:r>
              <a:rPr lang="ru-RU" sz="2800" dirty="0">
                <a:latin typeface="Impact" panose="020B080603090205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ВАЖНО!</a:t>
            </a:r>
            <a:r>
              <a:rPr lang="ru-RU" sz="2000" dirty="0" smtClean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930759" y="3020460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 	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срок давности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привлечения к административной ответственности составляет 6 лет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2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Прокуратура Боровского района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484607"/>
            <a:ext cx="10515600" cy="2981506"/>
          </a:xfrm>
        </p:spPr>
        <p:txBody>
          <a:bodyPr/>
          <a:lstStyle/>
          <a:p>
            <a:pPr marL="0" indent="0" algn="ctr">
              <a:buNone/>
            </a:pPr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ПАМЯТКА</a:t>
            </a:r>
          </a:p>
          <a:p>
            <a:pPr marL="0" indent="0" algn="ctr">
              <a:buNone/>
            </a:pPr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ПРОТИВОДЕЙСТВИЮ</a:t>
            </a:r>
          </a:p>
          <a:p>
            <a:pPr marL="0" indent="0" algn="ctr">
              <a:buNone/>
            </a:pPr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КОРРУПЦИИ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8156" y="1690688"/>
            <a:ext cx="2481287" cy="1646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10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369</Words>
  <Application>Microsoft Office PowerPoint</Application>
  <PresentationFormat>Произвольный</PresentationFormat>
  <Paragraphs>29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Прокуратура  Боровского района</vt:lpstr>
      <vt:lpstr>АДМИНИСТРАТИВНАЯ ОТВЕТСТВЕННОСТЬ ПО СТ. 19.28 КОДЕКСА ОБ АДМИНИСТРАТИВНЫХ ПРАВОНАРУШЕНИЯХ РОССИЙСКОЙ ФЕДЕРАЦИИ «НЕЗАКОННОЕ ВОЗНАГРАЖДЕНИЕ ОТ ИМЕНИ ЮРИДИЧЕСКОГО ЛИЦА» </vt:lpstr>
      <vt:lpstr>Совершение указанного правонарушения в особо крупном размере влечет наложение административного штрафа на юридических лиц в размере не менее 100 млн рублей с конфискацией денег, ценных бумаг, иного имущества или стоимости услуг имущественного характера, иных имущественных прав </vt:lpstr>
      <vt:lpstr>Прокуратура Боровского района разъясняет:</vt:lpstr>
      <vt:lpstr>Прокуратура Боровского района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Прокуратура  Боровского района</dc:title>
  <dc:creator>Admin</dc:creator>
  <cp:lastModifiedBy>User</cp:lastModifiedBy>
  <cp:revision>7</cp:revision>
  <dcterms:created xsi:type="dcterms:W3CDTF">2021-04-01T14:59:37Z</dcterms:created>
  <dcterms:modified xsi:type="dcterms:W3CDTF">2021-04-19T06:45:36Z</dcterms:modified>
</cp:coreProperties>
</file>